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65" r:id="rId3"/>
    <p:sldId id="266" r:id="rId4"/>
    <p:sldId id="260" r:id="rId5"/>
    <p:sldId id="261" r:id="rId6"/>
    <p:sldId id="262" r:id="rId7"/>
    <p:sldId id="263" r:id="rId8"/>
    <p:sldId id="267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F8E1E-68EB-449A-B8CF-2C56CCD2085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5371E-5E7A-44FE-8504-13F01278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3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64BA5-BE25-46C8-A501-3F49B4E958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BD4F-3348-45A4-8E6E-60BBA4726539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8CD5-8B4E-4B9A-9484-FE6A5679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1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BD4F-3348-45A4-8E6E-60BBA4726539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8CD5-8B4E-4B9A-9484-FE6A5679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4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BD4F-3348-45A4-8E6E-60BBA4726539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8CD5-8B4E-4B9A-9484-FE6A5679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3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BD4F-3348-45A4-8E6E-60BBA4726539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8CD5-8B4E-4B9A-9484-FE6A5679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1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BD4F-3348-45A4-8E6E-60BBA4726539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8CD5-8B4E-4B9A-9484-FE6A5679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6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BD4F-3348-45A4-8E6E-60BBA4726539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8CD5-8B4E-4B9A-9484-FE6A5679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3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BD4F-3348-45A4-8E6E-60BBA4726539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8CD5-8B4E-4B9A-9484-FE6A5679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9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BD4F-3348-45A4-8E6E-60BBA4726539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8CD5-8B4E-4B9A-9484-FE6A5679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4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BD4F-3348-45A4-8E6E-60BBA4726539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8CD5-8B4E-4B9A-9484-FE6A5679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6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BD4F-3348-45A4-8E6E-60BBA4726539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8CD5-8B4E-4B9A-9484-FE6A5679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BD4F-3348-45A4-8E6E-60BBA4726539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8CD5-8B4E-4B9A-9484-FE6A5679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7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6BD4F-3348-45A4-8E6E-60BBA4726539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F8CD5-8B4E-4B9A-9484-FE6A5679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8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867" y="203200"/>
            <a:ext cx="11582400" cy="931333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C00000"/>
                </a:solidFill>
              </a:rPr>
              <a:t>The 36</a:t>
            </a:r>
            <a:r>
              <a:rPr lang="en-US" sz="4200" b="1" baseline="30000" dirty="0" smtClean="0">
                <a:solidFill>
                  <a:srgbClr val="C00000"/>
                </a:solidFill>
              </a:rPr>
              <a:t>th</a:t>
            </a:r>
            <a:r>
              <a:rPr lang="en-US" sz="4200" b="1" dirty="0" smtClean="0">
                <a:solidFill>
                  <a:srgbClr val="C00000"/>
                </a:solidFill>
              </a:rPr>
              <a:t> IGC - Background</a:t>
            </a:r>
            <a:endParaRPr lang="en-US" sz="42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867" y="1337734"/>
            <a:ext cx="11582400" cy="527033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India</a:t>
            </a:r>
            <a:r>
              <a:rPr lang="en-US" sz="2800" dirty="0">
                <a:solidFill>
                  <a:srgbClr val="002060"/>
                </a:solidFill>
              </a:rPr>
              <a:t>, leading its regional partners, has won the global bid in 2012 at Brisbane to host the 36</a:t>
            </a:r>
            <a:r>
              <a:rPr lang="en-US" sz="2800" baseline="30000" dirty="0">
                <a:solidFill>
                  <a:srgbClr val="002060"/>
                </a:solidFill>
              </a:rPr>
              <a:t>th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IGC in </a:t>
            </a:r>
            <a:r>
              <a:rPr lang="en-US" sz="2800" dirty="0">
                <a:solidFill>
                  <a:srgbClr val="002060"/>
                </a:solidFill>
              </a:rPr>
              <a:t>the year 2020 in Delhi</a:t>
            </a:r>
            <a:r>
              <a:rPr lang="en-US" sz="2800" dirty="0" smtClean="0">
                <a:solidFill>
                  <a:srgbClr val="002060"/>
                </a:solidFill>
              </a:rPr>
              <a:t>. </a:t>
            </a:r>
          </a:p>
          <a:p>
            <a:pPr marL="457200" lvl="0" indent="-45720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cs typeface="Aparajita" pitchFamily="34" charset="0"/>
              </a:rPr>
              <a:t>The </a:t>
            </a:r>
            <a:r>
              <a:rPr lang="en-US" sz="2800" dirty="0">
                <a:solidFill>
                  <a:srgbClr val="002060"/>
                </a:solidFill>
                <a:cs typeface="Aparajita" pitchFamily="34" charset="0"/>
              </a:rPr>
              <a:t>title theme of the 36 IGC ‘Geosciences: The Basic Science for a Sustainable Future’</a:t>
            </a:r>
          </a:p>
          <a:p>
            <a:pPr marL="457200" lvl="0" indent="-45720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Delhi </a:t>
            </a:r>
            <a:r>
              <a:rPr lang="en-US" alt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the host city is well connected with the World by air.</a:t>
            </a:r>
          </a:p>
          <a:p>
            <a:pPr marL="457200" lvl="0" indent="-45720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witnesses a pleasant weather in early March.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The Secretariat located in New Delhi is coordinating all activities</a:t>
            </a:r>
          </a:p>
          <a:p>
            <a:pPr lvl="0" algn="just"/>
            <a:endParaRPr lang="en-US" sz="2800" dirty="0">
              <a:solidFill>
                <a:srgbClr val="002060"/>
              </a:solidFill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2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200"/>
              </a:spcAft>
            </a:pPr>
            <a:endParaRPr lang="en-US" sz="2800" dirty="0" smtClean="0"/>
          </a:p>
          <a:p>
            <a:pPr algn="just"/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16" b="11467"/>
          <a:stretch/>
        </p:blipFill>
        <p:spPr>
          <a:xfrm>
            <a:off x="287868" y="0"/>
            <a:ext cx="1269999" cy="12493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976" y="77306"/>
            <a:ext cx="1140291" cy="1065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7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867" y="1600200"/>
            <a:ext cx="11582400" cy="485986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000" dirty="0" smtClean="0">
                <a:solidFill>
                  <a:srgbClr val="C00000"/>
                </a:solidFill>
              </a:rPr>
              <a:t>36</a:t>
            </a:r>
            <a:r>
              <a:rPr lang="en-US" sz="4000" baseline="30000" dirty="0" smtClean="0">
                <a:solidFill>
                  <a:srgbClr val="C00000"/>
                </a:solidFill>
              </a:rPr>
              <a:t>th</a:t>
            </a:r>
            <a:r>
              <a:rPr lang="en-US" sz="4000" dirty="0" smtClean="0">
                <a:solidFill>
                  <a:srgbClr val="C00000"/>
                </a:solidFill>
              </a:rPr>
              <a:t> International Geological Congress </a:t>
            </a:r>
          </a:p>
          <a:p>
            <a:endParaRPr lang="en-US" sz="4000" dirty="0"/>
          </a:p>
          <a:p>
            <a:r>
              <a:rPr lang="en-US" sz="3400" dirty="0">
                <a:solidFill>
                  <a:srgbClr val="002060"/>
                </a:solidFill>
              </a:rPr>
              <a:t>2-8 March, </a:t>
            </a:r>
            <a:r>
              <a:rPr lang="en-US" sz="3400" dirty="0" smtClean="0">
                <a:solidFill>
                  <a:srgbClr val="002060"/>
                </a:solidFill>
              </a:rPr>
              <a:t>2020</a:t>
            </a:r>
          </a:p>
          <a:p>
            <a:r>
              <a:rPr lang="en-US" sz="3400" dirty="0" smtClean="0">
                <a:solidFill>
                  <a:srgbClr val="002060"/>
                </a:solidFill>
              </a:rPr>
              <a:t> Delhi, India</a:t>
            </a:r>
            <a:endParaRPr lang="en-US" sz="34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16" b="11467"/>
          <a:stretch/>
        </p:blipFill>
        <p:spPr>
          <a:xfrm>
            <a:off x="287868" y="0"/>
            <a:ext cx="1890494" cy="18597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771" y="168451"/>
            <a:ext cx="1629496" cy="152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1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2081" y="275871"/>
            <a:ext cx="9144000" cy="731520"/>
          </a:xfrm>
        </p:spPr>
        <p:txBody>
          <a:bodyPr>
            <a:noAutofit/>
          </a:bodyPr>
          <a:lstStyle/>
          <a:p>
            <a:r>
              <a:rPr lang="en-IN" sz="4800" b="1" dirty="0" smtClean="0">
                <a:solidFill>
                  <a:srgbClr val="C00000"/>
                </a:solidFill>
              </a:rPr>
              <a:t>Science Program</a:t>
            </a:r>
            <a:endParaRPr lang="en-IN" sz="48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447" y="1007391"/>
            <a:ext cx="11267268" cy="5594887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b="1" dirty="0" smtClean="0">
                <a:solidFill>
                  <a:srgbClr val="C00000"/>
                </a:solidFill>
              </a:rPr>
              <a:t> 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150D79"/>
                </a:solidFill>
                <a:cs typeface="Aparajita" pitchFamily="34" charset="0"/>
              </a:rPr>
              <a:t>                   </a:t>
            </a:r>
            <a:r>
              <a:rPr lang="en-US" sz="3000" b="1" dirty="0" smtClean="0">
                <a:solidFill>
                  <a:srgbClr val="150D79"/>
                </a:solidFill>
                <a:cs typeface="Aparajita" pitchFamily="34" charset="0"/>
              </a:rPr>
              <a:t>Geosciences</a:t>
            </a:r>
            <a:r>
              <a:rPr lang="en-US" sz="3000" b="1" dirty="0">
                <a:solidFill>
                  <a:srgbClr val="150D79"/>
                </a:solidFill>
                <a:cs typeface="Aparajita" pitchFamily="34" charset="0"/>
              </a:rPr>
              <a:t>: The Basic Science for a Sustainable </a:t>
            </a:r>
            <a:r>
              <a:rPr lang="en-US" sz="3000" b="1" dirty="0" smtClean="0">
                <a:solidFill>
                  <a:srgbClr val="150D79"/>
                </a:solidFill>
                <a:cs typeface="Aparajita" pitchFamily="34" charset="0"/>
              </a:rPr>
              <a:t>Future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Near </a:t>
            </a:r>
            <a:r>
              <a:rPr lang="en-US" altLang="en-U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urface Geoscience: </a:t>
            </a:r>
            <a:r>
              <a:rPr lang="en-US" altLang="en-US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Earth Observation System-Climate Variables, Proxies and Modeling, Monsoon Evolution, Oceans in a Changing World, Environmental </a:t>
            </a:r>
            <a:r>
              <a:rPr lang="en-US" altLang="en-US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Geosciences and </a:t>
            </a:r>
            <a:r>
              <a:rPr lang="en-US" altLang="en-US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Critical Zone 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 Generation: </a:t>
            </a:r>
            <a:r>
              <a:rPr lang="en-US" altLang="en-US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Energy Resources, Hydrocarbon </a:t>
            </a:r>
            <a:r>
              <a:rPr lang="en-US" altLang="en-US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Systems, </a:t>
            </a:r>
            <a:r>
              <a:rPr lang="en-US" altLang="en-US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Advances in Mineral </a:t>
            </a:r>
            <a:r>
              <a:rPr lang="en-US" altLang="en-US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 Evaluation, </a:t>
            </a:r>
            <a:r>
              <a:rPr lang="en-US" altLang="en-US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Exploration and Mining of Marine </a:t>
            </a:r>
            <a:r>
              <a:rPr lang="en-US" altLang="en-US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Mineral </a:t>
            </a:r>
            <a:r>
              <a:rPr lang="en-US" altLang="en-US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Resources, </a:t>
            </a:r>
            <a:r>
              <a:rPr lang="en-US" altLang="en-US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Critical Minerals, </a:t>
            </a:r>
            <a:r>
              <a:rPr lang="en-US" altLang="en-US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Emerging Trends in Exploration for Deep and Concealed Resources </a:t>
            </a:r>
            <a:endParaRPr lang="en-US" altLang="en-US" b="1" i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Geoscience for Societal Use: </a:t>
            </a:r>
            <a:r>
              <a:rPr lang="en-US" altLang="en-US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Geoscience for Society, Geohazards, Sustainable Development and Mining, Hydrology for Sustainable Development, </a:t>
            </a:r>
            <a:r>
              <a:rPr lang="en-US" altLang="en-US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Engineering Geology and </a:t>
            </a:r>
            <a:r>
              <a:rPr lang="en-US" altLang="en-US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Rock Mechanics</a:t>
            </a:r>
            <a:endParaRPr lang="en-US" altLang="en-US" b="1" i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Himalayas constitute a key Indian subcontinent specific theme.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addition, core geoscience themes remain part of the Science Program</a:t>
            </a:r>
            <a:endParaRPr lang="en-IN" altLang="en-US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IN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21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2081" y="1"/>
            <a:ext cx="9144000" cy="804672"/>
          </a:xfrm>
        </p:spPr>
        <p:txBody>
          <a:bodyPr>
            <a:noAutofit/>
          </a:bodyPr>
          <a:lstStyle/>
          <a:p>
            <a:r>
              <a:rPr lang="en-IN" sz="4200" b="1" dirty="0" smtClean="0">
                <a:solidFill>
                  <a:srgbClr val="FF0000"/>
                </a:solidFill>
              </a:rPr>
              <a:t>Field Trip Program</a:t>
            </a:r>
            <a:endParaRPr lang="en-IN" sz="4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446" y="1007391"/>
            <a:ext cx="11431137" cy="5686017"/>
          </a:xfrm>
        </p:spPr>
        <p:txBody>
          <a:bodyPr>
            <a:normAutofit/>
          </a:bodyPr>
          <a:lstStyle/>
          <a:p>
            <a:pPr algn="just"/>
            <a:r>
              <a:rPr lang="en-IN" sz="2600" b="1" dirty="0" smtClean="0">
                <a:solidFill>
                  <a:srgbClr val="002060"/>
                </a:solidFill>
              </a:rPr>
              <a:t>Over 50 field trips showcase most of the geologically spectacular features like:</a:t>
            </a:r>
          </a:p>
          <a:p>
            <a:pPr algn="just"/>
            <a:r>
              <a:rPr lang="en-IN" b="1" dirty="0" smtClean="0">
                <a:solidFill>
                  <a:srgbClr val="21309F"/>
                </a:solidFill>
              </a:rPr>
              <a:t>The Himalayas </a:t>
            </a:r>
            <a:r>
              <a:rPr lang="en-IN" dirty="0" smtClean="0">
                <a:solidFill>
                  <a:srgbClr val="21309F"/>
                </a:solidFill>
              </a:rPr>
              <a:t>(2400 km long, evolving mountain chain in the Indian Subcontinent)</a:t>
            </a:r>
          </a:p>
          <a:p>
            <a:pPr algn="just"/>
            <a:r>
              <a:rPr lang="en-IN" b="1" dirty="0" smtClean="0">
                <a:solidFill>
                  <a:srgbClr val="21309F"/>
                </a:solidFill>
              </a:rPr>
              <a:t>Deccan Flood basalts </a:t>
            </a:r>
            <a:r>
              <a:rPr lang="en-IN" dirty="0" smtClean="0">
                <a:solidFill>
                  <a:srgbClr val="21309F"/>
                </a:solidFill>
              </a:rPr>
              <a:t>(Late Cretaceous 0.5 million sq km expanse in Western India)</a:t>
            </a:r>
          </a:p>
          <a:p>
            <a:pPr algn="just"/>
            <a:r>
              <a:rPr lang="en-IN" b="1" dirty="0" smtClean="0">
                <a:solidFill>
                  <a:srgbClr val="21309F"/>
                </a:solidFill>
              </a:rPr>
              <a:t>Major Base metal Ore Deposits </a:t>
            </a:r>
            <a:r>
              <a:rPr lang="en-IN" dirty="0" smtClean="0">
                <a:solidFill>
                  <a:srgbClr val="21309F"/>
                </a:solidFill>
              </a:rPr>
              <a:t>(Agucha, Rajpura Dariba, Sindeshar &amp;Zawar Deposits)</a:t>
            </a:r>
          </a:p>
          <a:p>
            <a:pPr algn="just"/>
            <a:r>
              <a:rPr lang="en-IN" b="1" dirty="0" smtClean="0">
                <a:solidFill>
                  <a:srgbClr val="21309F"/>
                </a:solidFill>
              </a:rPr>
              <a:t>Central Indian </a:t>
            </a:r>
            <a:r>
              <a:rPr lang="en-IN" b="1" dirty="0">
                <a:solidFill>
                  <a:srgbClr val="21309F"/>
                </a:solidFill>
              </a:rPr>
              <a:t>T</a:t>
            </a:r>
            <a:r>
              <a:rPr lang="en-IN" b="1" dirty="0" smtClean="0">
                <a:solidFill>
                  <a:srgbClr val="21309F"/>
                </a:solidFill>
              </a:rPr>
              <a:t>ectonic Zone </a:t>
            </a:r>
            <a:r>
              <a:rPr lang="en-IN" dirty="0" smtClean="0">
                <a:solidFill>
                  <a:srgbClr val="21309F"/>
                </a:solidFill>
              </a:rPr>
              <a:t>(An ENE-WSW trending Lineament in Central India)</a:t>
            </a:r>
          </a:p>
          <a:p>
            <a:pPr algn="just"/>
            <a:r>
              <a:rPr lang="en-IN" b="1" dirty="0" smtClean="0">
                <a:solidFill>
                  <a:srgbClr val="21309F"/>
                </a:solidFill>
              </a:rPr>
              <a:t>Pan-African Granulite Belt in Southern India</a:t>
            </a:r>
          </a:p>
          <a:p>
            <a:pPr algn="just"/>
            <a:r>
              <a:rPr lang="en-IN" b="1" dirty="0" smtClean="0">
                <a:solidFill>
                  <a:srgbClr val="21309F"/>
                </a:solidFill>
              </a:rPr>
              <a:t>Ultrahigh Temperature granulites </a:t>
            </a:r>
            <a:r>
              <a:rPr lang="en-IN" dirty="0" smtClean="0">
                <a:solidFill>
                  <a:srgbClr val="21309F"/>
                </a:solidFill>
              </a:rPr>
              <a:t>(in the Eastern </a:t>
            </a:r>
            <a:r>
              <a:rPr lang="en-IN" i="1" dirty="0" smtClean="0">
                <a:solidFill>
                  <a:srgbClr val="21309F"/>
                </a:solidFill>
              </a:rPr>
              <a:t>Ghat</a:t>
            </a:r>
            <a:r>
              <a:rPr lang="en-IN" dirty="0" smtClean="0">
                <a:solidFill>
                  <a:srgbClr val="21309F"/>
                </a:solidFill>
              </a:rPr>
              <a:t> Mobile Belts)</a:t>
            </a:r>
          </a:p>
          <a:p>
            <a:pPr algn="just"/>
            <a:r>
              <a:rPr lang="en-IN" b="1" dirty="0" smtClean="0">
                <a:solidFill>
                  <a:srgbClr val="21309F"/>
                </a:solidFill>
              </a:rPr>
              <a:t>The Great Sunderban Delta </a:t>
            </a:r>
            <a:r>
              <a:rPr lang="en-IN" dirty="0" smtClean="0">
                <a:solidFill>
                  <a:srgbClr val="21309F"/>
                </a:solidFill>
              </a:rPr>
              <a:t>(in the eastern part of the Indian Subcontinent)</a:t>
            </a:r>
          </a:p>
          <a:p>
            <a:pPr algn="just"/>
            <a:r>
              <a:rPr lang="en-IN" b="1" dirty="0" smtClean="0">
                <a:solidFill>
                  <a:srgbClr val="21309F"/>
                </a:solidFill>
              </a:rPr>
              <a:t>Rare Dinosaurian Nestling Sites </a:t>
            </a:r>
            <a:r>
              <a:rPr lang="en-IN" dirty="0" smtClean="0">
                <a:solidFill>
                  <a:srgbClr val="21309F"/>
                </a:solidFill>
              </a:rPr>
              <a:t>(Western India)</a:t>
            </a:r>
          </a:p>
          <a:p>
            <a:pPr algn="just"/>
            <a:r>
              <a:rPr lang="en-IN" b="1" dirty="0" smtClean="0">
                <a:solidFill>
                  <a:srgbClr val="21309F"/>
                </a:solidFill>
              </a:rPr>
              <a:t>The Indo-Gangetic Alluvium Plain </a:t>
            </a:r>
            <a:r>
              <a:rPr lang="en-IN" dirty="0" smtClean="0">
                <a:solidFill>
                  <a:srgbClr val="21309F"/>
                </a:solidFill>
              </a:rPr>
              <a:t>(Quaternary sediments in the Himalayan foreland basin)</a:t>
            </a:r>
          </a:p>
          <a:p>
            <a:pPr algn="just"/>
            <a:r>
              <a:rPr lang="en-IN" b="1" dirty="0" smtClean="0">
                <a:solidFill>
                  <a:srgbClr val="21309F"/>
                </a:solidFill>
              </a:rPr>
              <a:t>Fossiliferous Jurassic and Triassic formations </a:t>
            </a:r>
            <a:r>
              <a:rPr lang="en-IN" dirty="0" smtClean="0">
                <a:solidFill>
                  <a:srgbClr val="21309F"/>
                </a:solidFill>
              </a:rPr>
              <a:t>(Western and Southern India) </a:t>
            </a:r>
          </a:p>
          <a:p>
            <a:pPr algn="just"/>
            <a:r>
              <a:rPr lang="en-IN" dirty="0" smtClean="0">
                <a:solidFill>
                  <a:srgbClr val="21309F"/>
                </a:solidFill>
              </a:rPr>
              <a:t>In addition there are several one day and other field trips in the Indian subcontinent)</a:t>
            </a:r>
          </a:p>
          <a:p>
            <a:pPr algn="just"/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239711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867" y="203200"/>
            <a:ext cx="11582400" cy="93133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Venue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95" y="1536054"/>
            <a:ext cx="11582400" cy="506622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800" b="1" dirty="0" smtClean="0">
                <a:solidFill>
                  <a:srgbClr val="002060"/>
                </a:solidFill>
              </a:rPr>
              <a:t>India Expo Centre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3600" dirty="0" smtClean="0">
                <a:solidFill>
                  <a:srgbClr val="002060"/>
                </a:solidFill>
              </a:rPr>
              <a:t>Greater Noida, NCR Delhi is the venue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3400" dirty="0" smtClean="0">
                <a:solidFill>
                  <a:srgbClr val="002060"/>
                </a:solidFill>
              </a:rPr>
              <a:t>It is a state-of-the-art </a:t>
            </a:r>
            <a:r>
              <a:rPr lang="en-US" sz="3400" dirty="0" err="1" smtClean="0">
                <a:solidFill>
                  <a:srgbClr val="002060"/>
                </a:solidFill>
              </a:rPr>
              <a:t>centre</a:t>
            </a:r>
            <a:r>
              <a:rPr lang="en-US" sz="3400" dirty="0" smtClean="0">
                <a:solidFill>
                  <a:srgbClr val="002060"/>
                </a:solidFill>
              </a:rPr>
              <a:t> with following facilities:</a:t>
            </a:r>
          </a:p>
          <a:p>
            <a:pPr algn="just"/>
            <a:endParaRPr lang="en-US" sz="3400" dirty="0" smtClean="0"/>
          </a:p>
          <a:p>
            <a:pPr marL="898525" indent="-342900" algn="l">
              <a:spcAft>
                <a:spcPts val="1200"/>
              </a:spcAft>
              <a:buClr>
                <a:srgbClr val="C00000"/>
              </a:buClr>
              <a:buSzPct val="154000"/>
              <a:buFont typeface="Arial" charset="0"/>
              <a:buChar char="•"/>
            </a:pPr>
            <a:r>
              <a:rPr lang="en-US" altLang="en-US" sz="3400" dirty="0">
                <a:solidFill>
                  <a:srgbClr val="7030A0"/>
                </a:solidFill>
                <a:cs typeface="Arial" pitchFamily="34" charset="0"/>
              </a:rPr>
              <a:t>Plenary session for 8000 delegates</a:t>
            </a:r>
          </a:p>
          <a:p>
            <a:pPr marL="898525" indent="-342900" algn="l">
              <a:spcAft>
                <a:spcPts val="1200"/>
              </a:spcAft>
              <a:buClr>
                <a:srgbClr val="C00000"/>
              </a:buClr>
              <a:buSzPct val="154000"/>
              <a:buFont typeface="Arial" charset="0"/>
              <a:buChar char="•"/>
            </a:pPr>
            <a:r>
              <a:rPr lang="en-US" altLang="en-US" sz="3400" dirty="0" smtClean="0">
                <a:solidFill>
                  <a:srgbClr val="7030A0"/>
                </a:solidFill>
                <a:cs typeface="Arial" pitchFamily="34" charset="0"/>
              </a:rPr>
              <a:t>60+ </a:t>
            </a:r>
            <a:r>
              <a:rPr lang="en-US" altLang="en-US" sz="3400" dirty="0">
                <a:solidFill>
                  <a:srgbClr val="7030A0"/>
                </a:solidFill>
                <a:cs typeface="Arial" pitchFamily="34" charset="0"/>
              </a:rPr>
              <a:t>parallel sessions with 200 capacity each</a:t>
            </a:r>
          </a:p>
          <a:p>
            <a:pPr marL="898525" indent="-342900" algn="l">
              <a:spcAft>
                <a:spcPts val="1200"/>
              </a:spcAft>
              <a:buClr>
                <a:srgbClr val="C00000"/>
              </a:buClr>
              <a:buSzPct val="154000"/>
              <a:buFont typeface="Arial" charset="0"/>
              <a:buChar char="•"/>
            </a:pPr>
            <a:r>
              <a:rPr lang="en-US" altLang="en-US" sz="3400" dirty="0">
                <a:solidFill>
                  <a:srgbClr val="7030A0"/>
                </a:solidFill>
                <a:cs typeface="Arial" pitchFamily="34" charset="0"/>
              </a:rPr>
              <a:t>Geo </a:t>
            </a:r>
            <a:r>
              <a:rPr lang="en-US" altLang="en-US" sz="3400" dirty="0" smtClean="0">
                <a:solidFill>
                  <a:srgbClr val="7030A0"/>
                </a:solidFill>
                <a:cs typeface="Arial" pitchFamily="34" charset="0"/>
              </a:rPr>
              <a:t>Exhibition space of 25,000 </a:t>
            </a:r>
            <a:r>
              <a:rPr lang="en-US" altLang="en-US" sz="3400" dirty="0" err="1">
                <a:solidFill>
                  <a:srgbClr val="7030A0"/>
                </a:solidFill>
                <a:cs typeface="Arial" pitchFamily="34" charset="0"/>
              </a:rPr>
              <a:t>sq</a:t>
            </a:r>
            <a:r>
              <a:rPr lang="en-US" altLang="en-US" sz="3400" dirty="0">
                <a:solidFill>
                  <a:srgbClr val="7030A0"/>
                </a:solidFill>
                <a:cs typeface="Arial" pitchFamily="34" charset="0"/>
              </a:rPr>
              <a:t> m</a:t>
            </a:r>
            <a:endParaRPr lang="en-US" altLang="en-US" sz="3400" baseline="30000" dirty="0">
              <a:solidFill>
                <a:srgbClr val="7030A0"/>
              </a:solidFill>
              <a:cs typeface="Arial" pitchFamily="34" charset="0"/>
            </a:endParaRPr>
          </a:p>
          <a:p>
            <a:pPr marL="898525" indent="-342900" algn="l">
              <a:spcAft>
                <a:spcPts val="1200"/>
              </a:spcAft>
              <a:buClr>
                <a:srgbClr val="C00000"/>
              </a:buClr>
              <a:buSzPct val="154000"/>
              <a:buFont typeface="Arial" charset="0"/>
              <a:buChar char="•"/>
            </a:pPr>
            <a:r>
              <a:rPr lang="en-US" altLang="en-US" sz="3400" dirty="0" smtClean="0">
                <a:solidFill>
                  <a:srgbClr val="7030A0"/>
                </a:solidFill>
                <a:cs typeface="Arial" pitchFamily="34" charset="0"/>
              </a:rPr>
              <a:t>Total area of 2,35,000 </a:t>
            </a:r>
            <a:r>
              <a:rPr lang="en-US" altLang="en-US" sz="3400" dirty="0">
                <a:solidFill>
                  <a:srgbClr val="7030A0"/>
                </a:solidFill>
                <a:cs typeface="Arial" pitchFamily="34" charset="0"/>
              </a:rPr>
              <a:t>sq. m </a:t>
            </a:r>
            <a:endParaRPr lang="en-US" altLang="en-US" sz="3400" dirty="0" smtClean="0">
              <a:solidFill>
                <a:srgbClr val="7030A0"/>
              </a:solidFill>
              <a:cs typeface="Arial" pitchFamily="34" charset="0"/>
            </a:endParaRPr>
          </a:p>
          <a:p>
            <a:pPr marL="898525" indent="-342900" algn="l">
              <a:spcAft>
                <a:spcPts val="1200"/>
              </a:spcAft>
              <a:buClr>
                <a:srgbClr val="C00000"/>
              </a:buClr>
              <a:buSzPct val="154000"/>
              <a:buFont typeface="Arial" charset="0"/>
              <a:buChar char="•"/>
            </a:pPr>
            <a:r>
              <a:rPr lang="en-US" altLang="en-US" sz="3400" dirty="0" smtClean="0">
                <a:solidFill>
                  <a:srgbClr val="7030A0"/>
                </a:solidFill>
                <a:cs typeface="Arial" pitchFamily="34" charset="0"/>
              </a:rPr>
              <a:t>14 </a:t>
            </a:r>
            <a:r>
              <a:rPr lang="en-US" altLang="en-US" sz="3400" dirty="0">
                <a:solidFill>
                  <a:srgbClr val="7030A0"/>
                </a:solidFill>
                <a:cs typeface="Arial" pitchFamily="34" charset="0"/>
              </a:rPr>
              <a:t>halls, </a:t>
            </a:r>
            <a:r>
              <a:rPr lang="en-US" altLang="en-US" sz="3400" dirty="0" smtClean="0">
                <a:solidFill>
                  <a:srgbClr val="7030A0"/>
                </a:solidFill>
                <a:cs typeface="Arial" pitchFamily="34" charset="0"/>
              </a:rPr>
              <a:t>29 </a:t>
            </a:r>
            <a:r>
              <a:rPr lang="en-US" altLang="en-US" sz="3400" dirty="0">
                <a:solidFill>
                  <a:srgbClr val="7030A0"/>
                </a:solidFill>
                <a:cs typeface="Arial" pitchFamily="34" charset="0"/>
              </a:rPr>
              <a:t>meeting rooms and 3 </a:t>
            </a:r>
            <a:r>
              <a:rPr lang="en-US" altLang="en-US" sz="3400" dirty="0" smtClean="0">
                <a:solidFill>
                  <a:srgbClr val="7030A0"/>
                </a:solidFill>
                <a:cs typeface="Arial" pitchFamily="34" charset="0"/>
              </a:rPr>
              <a:t>restaurants </a:t>
            </a:r>
          </a:p>
          <a:p>
            <a:pPr marL="898525" indent="-342900" algn="l">
              <a:spcAft>
                <a:spcPts val="1200"/>
              </a:spcAft>
              <a:buClr>
                <a:srgbClr val="C00000"/>
              </a:buClr>
              <a:buSzPct val="154000"/>
              <a:buFont typeface="Arial" charset="0"/>
              <a:buChar char="•"/>
            </a:pPr>
            <a:r>
              <a:rPr lang="en-US" altLang="en-US" sz="3400" dirty="0" smtClean="0">
                <a:solidFill>
                  <a:srgbClr val="7030A0"/>
                </a:solidFill>
                <a:cs typeface="Arial" pitchFamily="34" charset="0"/>
              </a:rPr>
              <a:t>Conveniently located with wide options for accommodation close by</a:t>
            </a:r>
            <a:endParaRPr lang="en-US" altLang="en-US" sz="3400" dirty="0">
              <a:solidFill>
                <a:srgbClr val="7030A0"/>
              </a:solidFill>
              <a:cs typeface="Arial" pitchFamily="34" charset="0"/>
            </a:endParaRPr>
          </a:p>
          <a:p>
            <a:pPr marL="546100" indent="-342900" algn="l">
              <a:spcAft>
                <a:spcPts val="1200"/>
              </a:spcAft>
              <a:buClr>
                <a:srgbClr val="C00000"/>
              </a:buClr>
              <a:buSzPct val="154000"/>
              <a:buFont typeface="Arial" charset="0"/>
              <a:buChar char="•"/>
            </a:pPr>
            <a:endParaRPr lang="en-US" altLang="en-US" baseline="30000" dirty="0">
              <a:cs typeface="Arial" pitchFamily="34" charset="0"/>
            </a:endParaRPr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16" b="11467"/>
          <a:stretch/>
        </p:blipFill>
        <p:spPr>
          <a:xfrm>
            <a:off x="287868" y="0"/>
            <a:ext cx="1354854" cy="13328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976" y="77306"/>
            <a:ext cx="1140291" cy="1065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33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6277" y="0"/>
            <a:ext cx="8178800" cy="1206500"/>
          </a:xfrm>
        </p:spPr>
        <p:txBody>
          <a:bodyPr>
            <a:noAutofit/>
          </a:bodyPr>
          <a:lstStyle/>
          <a:p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>
                <a:solidFill>
                  <a:srgbClr val="7E0000"/>
                </a:solidFill>
                <a:latin typeface="+mn-lt"/>
              </a:rPr>
              <a:t>India </a:t>
            </a:r>
            <a:r>
              <a:rPr lang="en-US" sz="3200" b="1" dirty="0">
                <a:solidFill>
                  <a:srgbClr val="7E0000"/>
                </a:solidFill>
                <a:latin typeface="+mn-lt"/>
              </a:rPr>
              <a:t>Expo Centre</a:t>
            </a:r>
            <a:r>
              <a:rPr lang="en-US" sz="3200" b="1" dirty="0">
                <a:solidFill>
                  <a:srgbClr val="0070C0"/>
                </a:solidFill>
              </a:rPr>
              <a:t/>
            </a:r>
            <a:br>
              <a:rPr lang="en-US" sz="3200" b="1" dirty="0">
                <a:solidFill>
                  <a:srgbClr val="0070C0"/>
                </a:solidFill>
              </a:rPr>
            </a:br>
            <a:endParaRPr lang="en-US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7" y="1651567"/>
            <a:ext cx="11609968" cy="419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7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941" y="904220"/>
            <a:ext cx="11205274" cy="5767786"/>
          </a:xfrm>
          <a:prstGeom prst="rect">
            <a:avLst/>
          </a:prstGeom>
          <a:solidFill>
            <a:srgbClr val="7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700" y="1004809"/>
            <a:ext cx="3962400" cy="56052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169685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7E0000"/>
                </a:solidFill>
              </a:rPr>
              <a:t>First Circular of 36</a:t>
            </a:r>
            <a:r>
              <a:rPr lang="en-US" sz="2800" b="1" baseline="30000" dirty="0">
                <a:solidFill>
                  <a:srgbClr val="7E0000"/>
                </a:solidFill>
              </a:rPr>
              <a:t>th</a:t>
            </a:r>
            <a:r>
              <a:rPr lang="en-US" sz="2800" b="1" dirty="0">
                <a:solidFill>
                  <a:srgbClr val="7E0000"/>
                </a:solidFill>
              </a:rPr>
              <a:t> IGC released on 9</a:t>
            </a:r>
            <a:r>
              <a:rPr lang="en-US" sz="2800" b="1" baseline="30000" dirty="0">
                <a:solidFill>
                  <a:srgbClr val="7E0000"/>
                </a:solidFill>
              </a:rPr>
              <a:t>th</a:t>
            </a:r>
            <a:r>
              <a:rPr lang="en-US" sz="2800" b="1" dirty="0">
                <a:solidFill>
                  <a:srgbClr val="7E0000"/>
                </a:solidFill>
              </a:rPr>
              <a:t> Feb.2018</a:t>
            </a:r>
          </a:p>
        </p:txBody>
      </p:sp>
    </p:spTree>
    <p:extLst>
      <p:ext uri="{BB962C8B-B14F-4D97-AF65-F5344CB8AC3E}">
        <p14:creationId xmlns:p14="http://schemas.microsoft.com/office/powerpoint/2010/main" val="19806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300" y="533400"/>
            <a:ext cx="8178800" cy="5207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7E0000"/>
                </a:solidFill>
              </a:rPr>
              <a:t>Theme Logo of  36</a:t>
            </a:r>
            <a:r>
              <a:rPr lang="en-US" sz="4000" b="1" baseline="30000" dirty="0">
                <a:solidFill>
                  <a:srgbClr val="7E0000"/>
                </a:solidFill>
              </a:rPr>
              <a:t>th</a:t>
            </a:r>
            <a:r>
              <a:rPr lang="en-US" sz="4000" b="1" dirty="0">
                <a:solidFill>
                  <a:srgbClr val="7E0000"/>
                </a:solidFill>
              </a:rPr>
              <a:t> IGC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1" y="1162074"/>
            <a:ext cx="4114800" cy="555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07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N" sz="6600" dirty="0" smtClean="0">
              <a:solidFill>
                <a:srgbClr val="7E0000"/>
              </a:solidFill>
            </a:endParaRPr>
          </a:p>
          <a:p>
            <a:pPr marL="0" indent="0" algn="ctr">
              <a:buNone/>
            </a:pPr>
            <a:r>
              <a:rPr lang="en-IN" sz="6600" dirty="0" smtClean="0">
                <a:solidFill>
                  <a:srgbClr val="7E0000"/>
                </a:solidFill>
              </a:rPr>
              <a:t>Thank You</a:t>
            </a:r>
            <a:endParaRPr lang="en-IN" sz="6600" dirty="0">
              <a:solidFill>
                <a:srgbClr val="7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17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867" y="203200"/>
            <a:ext cx="11582400" cy="93133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The 36</a:t>
            </a:r>
            <a:r>
              <a:rPr lang="en-US" sz="4800" b="1" baseline="30000" dirty="0" smtClean="0">
                <a:solidFill>
                  <a:srgbClr val="C00000"/>
                </a:solidFill>
              </a:rPr>
              <a:t>th</a:t>
            </a:r>
            <a:r>
              <a:rPr lang="en-US" sz="4800" b="1" dirty="0" smtClean="0">
                <a:solidFill>
                  <a:srgbClr val="C00000"/>
                </a:solidFill>
              </a:rPr>
              <a:t> IGC – Key Functionaries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867" y="1134534"/>
            <a:ext cx="11582400" cy="5522298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lvl="0" algn="just"/>
            <a:r>
              <a:rPr lang="en-US" sz="2800" dirty="0" smtClean="0">
                <a:solidFill>
                  <a:srgbClr val="7030A0"/>
                </a:solidFill>
              </a:rPr>
              <a:t>President: Prof. V. P. Dimri</a:t>
            </a:r>
          </a:p>
          <a:p>
            <a:pPr lvl="0" algn="just"/>
            <a:r>
              <a:rPr lang="en-US" sz="2800" dirty="0" smtClean="0">
                <a:solidFill>
                  <a:srgbClr val="7030A0"/>
                </a:solidFill>
              </a:rPr>
              <a:t>Co-President: Dr. Dinesh Gupta, Director General</a:t>
            </a:r>
          </a:p>
          <a:p>
            <a:pPr lvl="0" algn="just"/>
            <a:r>
              <a:rPr lang="en-US" sz="2800" dirty="0" smtClean="0">
                <a:solidFill>
                  <a:srgbClr val="7030A0"/>
                </a:solidFill>
              </a:rPr>
              <a:t>Secretary General: Dr. P. R. Golani</a:t>
            </a:r>
          </a:p>
          <a:p>
            <a:pPr lvl="0" algn="just"/>
            <a:endParaRPr lang="en-US" sz="2800" dirty="0"/>
          </a:p>
          <a:p>
            <a:pPr lvl="0" algn="just"/>
            <a:r>
              <a:rPr lang="en-US" sz="2800" dirty="0" smtClean="0">
                <a:solidFill>
                  <a:srgbClr val="008000"/>
                </a:solidFill>
              </a:rPr>
              <a:t>Chair, Science Program Committee: Prof. Talat Ahmad</a:t>
            </a:r>
          </a:p>
          <a:p>
            <a:pPr lvl="0" algn="just"/>
            <a:r>
              <a:rPr lang="en-US" sz="2800" dirty="0" smtClean="0">
                <a:solidFill>
                  <a:srgbClr val="008000"/>
                </a:solidFill>
              </a:rPr>
              <a:t>Co-Chairs, Science Program Committee: Dr. S. K. Ray &amp; Prof. P. P. </a:t>
            </a:r>
            <a:r>
              <a:rPr lang="en-US" sz="2800" dirty="0" err="1" smtClean="0">
                <a:solidFill>
                  <a:srgbClr val="008000"/>
                </a:solidFill>
              </a:rPr>
              <a:t>Chakravorty</a:t>
            </a:r>
            <a:endParaRPr lang="en-US" sz="2800" dirty="0" smtClean="0">
              <a:solidFill>
                <a:srgbClr val="008000"/>
              </a:solidFill>
            </a:endParaRPr>
          </a:p>
          <a:p>
            <a:pPr lvl="0" algn="just"/>
            <a:r>
              <a:rPr lang="en-US" sz="2800" dirty="0" smtClean="0">
                <a:solidFill>
                  <a:srgbClr val="008000"/>
                </a:solidFill>
              </a:rPr>
              <a:t>Co-Chairs Field Trip Committee: Prof. S. Dasgupta and Dr. N. R. Ramesh</a:t>
            </a:r>
          </a:p>
          <a:p>
            <a:pPr lvl="0" algn="just"/>
            <a:r>
              <a:rPr lang="en-US" sz="2800" dirty="0" smtClean="0">
                <a:solidFill>
                  <a:srgbClr val="008000"/>
                </a:solidFill>
              </a:rPr>
              <a:t>Chair, Geohost: Prof. R. Shankar</a:t>
            </a:r>
          </a:p>
          <a:p>
            <a:pPr lvl="0" algn="just"/>
            <a:r>
              <a:rPr lang="en-US" sz="2800" dirty="0" smtClean="0">
                <a:solidFill>
                  <a:srgbClr val="008000"/>
                </a:solidFill>
              </a:rPr>
              <a:t>Chair, Legacy: Dr. Fareeduddin</a:t>
            </a:r>
          </a:p>
          <a:p>
            <a:pPr lvl="0" algn="just"/>
            <a:r>
              <a:rPr lang="en-US" sz="2800" dirty="0" smtClean="0">
                <a:solidFill>
                  <a:srgbClr val="008000"/>
                </a:solidFill>
              </a:rPr>
              <a:t>Chair Sponsorship Committee: Dr. Gopal Dhawan</a:t>
            </a:r>
          </a:p>
          <a:p>
            <a:pPr lvl="0" algn="just"/>
            <a:r>
              <a:rPr lang="en-US" sz="2800" dirty="0" smtClean="0">
                <a:solidFill>
                  <a:srgbClr val="008000"/>
                </a:solidFill>
              </a:rPr>
              <a:t>YES Representative: Dr. Tanvi Arora</a:t>
            </a:r>
            <a:endParaRPr lang="en-US" sz="2800" dirty="0">
              <a:solidFill>
                <a:srgbClr val="008000"/>
              </a:solidFill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2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200"/>
              </a:spcAft>
            </a:pPr>
            <a:endParaRPr lang="en-US" sz="2800" dirty="0" smtClean="0"/>
          </a:p>
          <a:p>
            <a:pPr algn="just"/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16" b="11467"/>
          <a:stretch/>
        </p:blipFill>
        <p:spPr>
          <a:xfrm>
            <a:off x="287868" y="0"/>
            <a:ext cx="1269999" cy="12493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976" y="77306"/>
            <a:ext cx="1140291" cy="1065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6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571</Words>
  <Application>Microsoft Office PowerPoint</Application>
  <PresentationFormat>Widescreen</PresentationFormat>
  <Paragraphs>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Aparajita</vt:lpstr>
      <vt:lpstr>Arial</vt:lpstr>
      <vt:lpstr>Calibri</vt:lpstr>
      <vt:lpstr>Calibri Light</vt:lpstr>
      <vt:lpstr>Office Theme</vt:lpstr>
      <vt:lpstr>The 36th IGC - Background</vt:lpstr>
      <vt:lpstr>Science Program</vt:lpstr>
      <vt:lpstr>Field Trip Program</vt:lpstr>
      <vt:lpstr>Venue</vt:lpstr>
      <vt:lpstr>                       India Expo Centre </vt:lpstr>
      <vt:lpstr>PowerPoint Presentation</vt:lpstr>
      <vt:lpstr>Theme Logo of  36th IGC</vt:lpstr>
      <vt:lpstr>PowerPoint Presentation</vt:lpstr>
      <vt:lpstr>The 36th IGC – Key Functionaries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11</cp:revision>
  <dcterms:created xsi:type="dcterms:W3CDTF">2018-08-26T06:04:00Z</dcterms:created>
  <dcterms:modified xsi:type="dcterms:W3CDTF">2018-10-27T12:16:19Z</dcterms:modified>
</cp:coreProperties>
</file>